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78" r:id="rId4"/>
    <p:sldId id="274" r:id="rId5"/>
    <p:sldId id="275" r:id="rId6"/>
    <p:sldId id="27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A50021"/>
    <a:srgbClr val="FFFF99"/>
    <a:srgbClr val="CC99FF"/>
    <a:srgbClr val="00FFCC"/>
    <a:srgbClr val="66FF33"/>
    <a:srgbClr val="3333CC"/>
    <a:srgbClr val="99FF99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602" autoAdjust="0"/>
    <p:restoredTop sz="96852" autoAdjust="0"/>
  </p:normalViewPr>
  <p:slideViewPr>
    <p:cSldViewPr>
      <p:cViewPr>
        <p:scale>
          <a:sx n="70" d="100"/>
          <a:sy n="70" d="100"/>
        </p:scale>
        <p:origin x="-52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947B-43A9-492F-8431-E06992FF8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8BF85-6A30-4F3B-8D04-B2D8AB782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73126-AD6F-486F-ABE7-23B663BA6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CBB1E-27C3-47F9-BF7D-5C3B2E610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E92D5-80C5-4B3C-9CA8-AA6037C3D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D040-D08E-4D97-A802-486301756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0C861-15B5-4A0F-BE06-A6F1BC386C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D433-8B60-45EF-927A-E2847685D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A91D6-29E1-43E2-8471-5BA5E541C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FF0C0-7053-4F66-A0A6-6EC052758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9FF9E-ABBC-41DD-A857-115978865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5B974-5816-49C5-A6AF-F819E35E2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2CAB6-7FA0-415E-9AE1-9EAF93D40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5F69F77-B8DE-4E62-B4C9-8CDAF64616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98563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5400" b="1" smtClean="0"/>
          </a:p>
          <a:p>
            <a:pPr eaLnBrk="1" hangingPunct="1">
              <a:buFontTx/>
              <a:buNone/>
            </a:pPr>
            <a:r>
              <a:rPr lang="en-US" sz="2400" b="1" u="sng" smtClean="0">
                <a:solidFill>
                  <a:srgbClr val="3333CC"/>
                </a:solidFill>
              </a:rPr>
              <a:t>HOẠT ĐỘNG 1: KIỂM TRA BÀI CŨ.</a:t>
            </a:r>
          </a:p>
          <a:p>
            <a:pPr eaLnBrk="1" hangingPunct="1">
              <a:buFontTx/>
              <a:buNone/>
            </a:pPr>
            <a:endParaRPr lang="en-US" sz="1000" b="1" u="sng" smtClean="0">
              <a:solidFill>
                <a:srgbClr val="3333CC"/>
              </a:solidFill>
            </a:endParaRPr>
          </a:p>
          <a:p>
            <a:pPr eaLnBrk="1" hangingPunct="1">
              <a:buFontTx/>
              <a:buNone/>
            </a:pPr>
            <a:r>
              <a:rPr lang="en-US" b="1" u="sng" smtClean="0"/>
              <a:t>Câu 1:</a:t>
            </a:r>
            <a:r>
              <a:rPr lang="en-US" smtClean="0"/>
              <a:t> </a:t>
            </a:r>
            <a:r>
              <a:rPr lang="en-US" b="1" smtClean="0"/>
              <a:t>Đặt 2 câu nói về cái </a:t>
            </a:r>
            <a:r>
              <a:rPr lang="vi-VN" b="1" smtClean="0"/>
              <a:t>đ</a:t>
            </a:r>
            <a:r>
              <a:rPr lang="en-US" b="1" smtClean="0"/>
              <a:t>ẹp</a:t>
            </a:r>
            <a:r>
              <a:rPr lang="en-US" smtClean="0"/>
              <a:t>.</a:t>
            </a:r>
            <a:endParaRPr lang="en-US" smtClean="0">
              <a:solidFill>
                <a:srgbClr val="660066"/>
              </a:solidFill>
            </a:endParaRPr>
          </a:p>
          <a:p>
            <a:pPr eaLnBrk="1" hangingPunct="1">
              <a:buFontTx/>
              <a:buNone/>
            </a:pPr>
            <a:r>
              <a:rPr lang="en-US" b="1" u="sng" smtClean="0"/>
              <a:t>Câu 2:</a:t>
            </a:r>
            <a:r>
              <a:rPr lang="en-US" b="1" smtClean="0"/>
              <a:t> Hãy kể tên những dấu câu </a:t>
            </a:r>
            <a:r>
              <a:rPr lang="vi-VN" b="1" smtClean="0"/>
              <a:t>đ</a:t>
            </a:r>
            <a:r>
              <a:rPr lang="en-US" b="1" smtClean="0"/>
              <a:t>ã </a:t>
            </a:r>
            <a:r>
              <a:rPr lang="vi-VN" b="1" smtClean="0"/>
              <a:t>đư</a:t>
            </a:r>
            <a:r>
              <a:rPr lang="en-US" b="1" smtClean="0"/>
              <a:t>ợc học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b="1" i="1" smtClean="0"/>
              <a:t>Trả lời:</a:t>
            </a:r>
            <a:r>
              <a:rPr lang="en-US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660066"/>
                </a:solidFill>
              </a:rPr>
              <a:t>Những dấu câu </a:t>
            </a:r>
            <a:r>
              <a:rPr lang="vi-VN" smtClean="0">
                <a:solidFill>
                  <a:srgbClr val="660066"/>
                </a:solidFill>
              </a:rPr>
              <a:t>đ</a:t>
            </a:r>
            <a:r>
              <a:rPr lang="en-US" smtClean="0">
                <a:solidFill>
                  <a:srgbClr val="660066"/>
                </a:solidFill>
              </a:rPr>
              <a:t>ã </a:t>
            </a:r>
            <a:r>
              <a:rPr lang="vi-VN" smtClean="0">
                <a:solidFill>
                  <a:srgbClr val="660066"/>
                </a:solidFill>
              </a:rPr>
              <a:t>đư</a:t>
            </a:r>
            <a:r>
              <a:rPr lang="en-US" smtClean="0">
                <a:solidFill>
                  <a:srgbClr val="660066"/>
                </a:solidFill>
              </a:rPr>
              <a:t>ợc học là: Dấu chấm, dấu hỏi, dấu chấm than, dấu hai chấm, dấu phẩy.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295400" y="228600"/>
            <a:ext cx="6477000" cy="334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52" name="WordArt 13"/>
          <p:cNvSpPr>
            <a:spLocks noChangeArrowheads="1" noChangeShapeType="1" noTextEdit="1"/>
          </p:cNvSpPr>
          <p:nvPr/>
        </p:nvSpPr>
        <p:spPr bwMode="auto">
          <a:xfrm>
            <a:off x="2133600" y="762000"/>
            <a:ext cx="4648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2053" name="Text Box 16"/>
          <p:cNvSpPr txBox="1">
            <a:spLocks noChangeArrowheads="1"/>
          </p:cNvSpPr>
          <p:nvPr/>
        </p:nvSpPr>
        <p:spPr bwMode="auto">
          <a:xfrm>
            <a:off x="2057400" y="126365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A50021"/>
                </a:solidFill>
                <a:latin typeface="Arial" charset="0"/>
              </a:rPr>
              <a:t>Tiết 45: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92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3075" name="Text Box 93"/>
          <p:cNvSpPr txBox="1">
            <a:spLocks noChangeArrowheads="1"/>
          </p:cNvSpPr>
          <p:nvPr/>
        </p:nvSpPr>
        <p:spPr bwMode="auto">
          <a:xfrm>
            <a:off x="2133600" y="533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3076" name="Text Box 94"/>
          <p:cNvSpPr txBox="1">
            <a:spLocks noChangeArrowheads="1"/>
          </p:cNvSpPr>
          <p:nvPr/>
        </p:nvSpPr>
        <p:spPr bwMode="auto">
          <a:xfrm>
            <a:off x="381000" y="9906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3077" name="Text Box 95"/>
          <p:cNvSpPr txBox="1">
            <a:spLocks noChangeArrowheads="1"/>
          </p:cNvSpPr>
          <p:nvPr/>
        </p:nvSpPr>
        <p:spPr bwMode="auto">
          <a:xfrm>
            <a:off x="914400" y="3124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078" name="Text Box 96"/>
          <p:cNvSpPr txBox="1">
            <a:spLocks noChangeArrowheads="1"/>
          </p:cNvSpPr>
          <p:nvPr/>
        </p:nvSpPr>
        <p:spPr bwMode="auto">
          <a:xfrm>
            <a:off x="428625" y="1371600"/>
            <a:ext cx="87153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latin typeface="Arial" charset="0"/>
              </a:rPr>
              <a:t>I: Nhận xét</a:t>
            </a:r>
            <a:endParaRPr lang="en-US" sz="1000" b="1">
              <a:latin typeface="Arial" charset="0"/>
            </a:endParaRPr>
          </a:p>
          <a:p>
            <a:r>
              <a:rPr lang="en-US" sz="2200" b="1" i="1">
                <a:latin typeface="Arial" charset="0"/>
              </a:rPr>
              <a:t>Gạch d</a:t>
            </a:r>
            <a:r>
              <a:rPr lang="vi-VN" sz="2200" b="1" i="1">
                <a:latin typeface="Arial" charset="0"/>
              </a:rPr>
              <a:t>ư</a:t>
            </a:r>
            <a:r>
              <a:rPr lang="en-US" sz="2200" b="1" i="1">
                <a:latin typeface="Arial" charset="0"/>
              </a:rPr>
              <a:t>ới câu có chứa dấu gạch ngang ở cột A. Ghi tác dụng của dấu gạch ngang vào cột B</a:t>
            </a:r>
          </a:p>
        </p:txBody>
      </p:sp>
      <p:sp>
        <p:nvSpPr>
          <p:cNvPr id="3079" name="WordArt 97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graphicFrame>
        <p:nvGraphicFramePr>
          <p:cNvPr id="5235" name="Group 115"/>
          <p:cNvGraphicFramePr>
            <a:graphicFrameLocks noGrp="1"/>
          </p:cNvGraphicFramePr>
          <p:nvPr/>
        </p:nvGraphicFramePr>
        <p:xfrm>
          <a:off x="609600" y="2566988"/>
          <a:ext cx="8534400" cy="4291012"/>
        </p:xfrm>
        <a:graphic>
          <a:graphicData uri="http://schemas.openxmlformats.org/drawingml/2006/table">
            <a:tbl>
              <a:tblPr/>
              <a:tblGrid>
                <a:gridCol w="5562600"/>
                <a:gridCol w="2971800"/>
              </a:tblGrid>
              <a:tr h="6768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có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dụng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0334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34" name="Text Box 114"/>
          <p:cNvSpPr txBox="1">
            <a:spLocks noChangeArrowheads="1"/>
          </p:cNvSpPr>
          <p:nvPr/>
        </p:nvSpPr>
        <p:spPr bwMode="auto">
          <a:xfrm>
            <a:off x="685800" y="3163888"/>
            <a:ext cx="54864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>
                <a:latin typeface="Arial" charset="0"/>
              </a:rPr>
              <a:t>c. Để quạt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iện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bền, ng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ời dùng nên thực hiện nên thực hiện các biện pháp sau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ây: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 khi bật quạt,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ặt quạt ở n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i chắc chắn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chân quạt tiếp xúc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ều với nền.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 khi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iện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vào quạt, tránh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quạt bị v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ớng víu, quạt không quay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sẽ làm nóng chảy cuộn dây trong quạt.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 Hằng n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m, tra dầu mỡ vào ổ trục, bộ phận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iều khiển h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ớng quay của quạt, không nên tra quá nhiều, vì dầu mỡ sẽ chảy vào trong làm hỏng dây bên trong quạt.</a:t>
            </a:r>
          </a:p>
          <a:p>
            <a:pPr algn="just">
              <a:buFontTx/>
              <a:buChar char="-"/>
            </a:pPr>
            <a:r>
              <a:rPr lang="en-US">
                <a:latin typeface="Arial" charset="0"/>
              </a:rPr>
              <a:t> Khi không dùng, cất quạt vào nới khô, mát, sạch sẽ, ít bụi bặm.</a:t>
            </a:r>
          </a:p>
        </p:txBody>
      </p:sp>
      <p:sp>
        <p:nvSpPr>
          <p:cNvPr id="5236" name="Text Box 116"/>
          <p:cNvSpPr txBox="1">
            <a:spLocks noChangeArrowheads="1"/>
          </p:cNvSpPr>
          <p:nvPr/>
        </p:nvSpPr>
        <p:spPr bwMode="auto">
          <a:xfrm>
            <a:off x="6057900" y="3657600"/>
            <a:ext cx="29718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>
                <a:solidFill>
                  <a:srgbClr val="A50021"/>
                </a:solidFill>
                <a:latin typeface="Arial" charset="0"/>
              </a:rPr>
              <a:t>dùng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ể liệt kê các biện pháp cần thiết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ể bảo quản quạt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iện </a:t>
            </a:r>
            <a:r>
              <a:rPr lang="vi-VN" sz="2000">
                <a:solidFill>
                  <a:srgbClr val="A50021"/>
                </a:solidFill>
                <a:latin typeface="Arial" charset="0"/>
              </a:rPr>
              <a:t>đư</a:t>
            </a:r>
            <a:r>
              <a:rPr lang="en-US" sz="2000">
                <a:solidFill>
                  <a:srgbClr val="A50021"/>
                </a:solidFill>
                <a:latin typeface="Arial" charset="0"/>
              </a:rPr>
              <a:t>ợc bền.</a:t>
            </a:r>
          </a:p>
          <a:p>
            <a:pPr>
              <a:spcBef>
                <a:spcPct val="20000"/>
              </a:spcBef>
            </a:pPr>
            <a:endParaRPr lang="en-US" sz="200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5237" name="Line 117"/>
          <p:cNvSpPr>
            <a:spLocks noChangeShapeType="1"/>
          </p:cNvSpPr>
          <p:nvPr/>
        </p:nvSpPr>
        <p:spPr bwMode="auto">
          <a:xfrm>
            <a:off x="742950" y="449580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8" name="Line 118"/>
          <p:cNvSpPr>
            <a:spLocks noChangeShapeType="1"/>
          </p:cNvSpPr>
          <p:nvPr/>
        </p:nvSpPr>
        <p:spPr bwMode="auto">
          <a:xfrm>
            <a:off x="609600" y="4800600"/>
            <a:ext cx="19050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39" name="Line 119"/>
          <p:cNvSpPr>
            <a:spLocks noChangeShapeType="1"/>
          </p:cNvSpPr>
          <p:nvPr/>
        </p:nvSpPr>
        <p:spPr bwMode="auto">
          <a:xfrm>
            <a:off x="762000" y="506730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0" name="Line 120"/>
          <p:cNvSpPr>
            <a:spLocks noChangeShapeType="1"/>
          </p:cNvSpPr>
          <p:nvPr/>
        </p:nvSpPr>
        <p:spPr bwMode="auto">
          <a:xfrm>
            <a:off x="609600" y="533400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1" name="Line 121"/>
          <p:cNvSpPr>
            <a:spLocks noChangeShapeType="1"/>
          </p:cNvSpPr>
          <p:nvPr/>
        </p:nvSpPr>
        <p:spPr bwMode="auto">
          <a:xfrm>
            <a:off x="742950" y="561975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2" name="Line 122"/>
          <p:cNvSpPr>
            <a:spLocks noChangeShapeType="1"/>
          </p:cNvSpPr>
          <p:nvPr/>
        </p:nvSpPr>
        <p:spPr bwMode="auto">
          <a:xfrm>
            <a:off x="685800" y="588645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3" name="Line 123"/>
          <p:cNvSpPr>
            <a:spLocks noChangeShapeType="1"/>
          </p:cNvSpPr>
          <p:nvPr/>
        </p:nvSpPr>
        <p:spPr bwMode="auto">
          <a:xfrm>
            <a:off x="628650" y="6172200"/>
            <a:ext cx="424815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4" name="Line 124"/>
          <p:cNvSpPr>
            <a:spLocks noChangeShapeType="1"/>
          </p:cNvSpPr>
          <p:nvPr/>
        </p:nvSpPr>
        <p:spPr bwMode="auto">
          <a:xfrm>
            <a:off x="762000" y="6457950"/>
            <a:ext cx="51054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45" name="Line 125"/>
          <p:cNvSpPr>
            <a:spLocks noChangeShapeType="1"/>
          </p:cNvSpPr>
          <p:nvPr/>
        </p:nvSpPr>
        <p:spPr bwMode="auto">
          <a:xfrm>
            <a:off x="609600" y="6724650"/>
            <a:ext cx="762000" cy="0"/>
          </a:xfrm>
          <a:prstGeom prst="line">
            <a:avLst/>
          </a:prstGeom>
          <a:noFill/>
          <a:ln w="190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4" grpId="0"/>
      <p:bldP spid="5236" grpId="0"/>
      <p:bldP spid="5237" grpId="0" animBg="1"/>
      <p:bldP spid="5238" grpId="0" animBg="1"/>
      <p:bldP spid="5239" grpId="0" animBg="1"/>
      <p:bldP spid="5240" grpId="0" animBg="1"/>
      <p:bldP spid="5241" grpId="0" animBg="1"/>
      <p:bldP spid="5242" grpId="0" animBg="1"/>
      <p:bldP spid="5243" grpId="0" animBg="1"/>
      <p:bldP spid="5244" grpId="0" animBg="1"/>
      <p:bldP spid="52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2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4099" name="Text Box 23"/>
          <p:cNvSpPr txBox="1">
            <a:spLocks noChangeArrowheads="1"/>
          </p:cNvSpPr>
          <p:nvPr/>
        </p:nvSpPr>
        <p:spPr bwMode="auto">
          <a:xfrm>
            <a:off x="2133600" y="5334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4100" name="Text Box 24"/>
          <p:cNvSpPr txBox="1">
            <a:spLocks noChangeArrowheads="1"/>
          </p:cNvSpPr>
          <p:nvPr/>
        </p:nvSpPr>
        <p:spPr bwMode="auto">
          <a:xfrm>
            <a:off x="381000" y="99060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4101" name="WordArt 25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457200" y="1466850"/>
            <a:ext cx="510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660066"/>
                </a:solidFill>
                <a:latin typeface="Arial" charset="0"/>
              </a:rPr>
              <a:t>Ghi nhớ:</a:t>
            </a:r>
          </a:p>
        </p:txBody>
      </p:sp>
      <p:sp>
        <p:nvSpPr>
          <p:cNvPr id="6172" name="AutoShape 28"/>
          <p:cNvSpPr>
            <a:spLocks noChangeArrowheads="1"/>
          </p:cNvSpPr>
          <p:nvPr/>
        </p:nvSpPr>
        <p:spPr bwMode="auto">
          <a:xfrm>
            <a:off x="381000" y="1905000"/>
            <a:ext cx="8610600" cy="3581400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82880" tIns="0" rIns="0" bIns="0" anchor="ctr"/>
          <a:lstStyle/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Dấu gạch ngang dùng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ể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ánh dấu:</a:t>
            </a:r>
          </a:p>
          <a:p>
            <a:pPr marL="342900" indent="-342900"/>
            <a:endParaRPr lang="en-US" sz="1400" i="1">
              <a:solidFill>
                <a:srgbClr val="A50021"/>
              </a:solidFill>
              <a:latin typeface="Arial" charset="0"/>
            </a:endParaRPr>
          </a:p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 1. Chỗ bắt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ầu lời nói của nhân vật trong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ối thoại.</a:t>
            </a:r>
          </a:p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 2. Phần chú thích trong câu.</a:t>
            </a:r>
          </a:p>
          <a:p>
            <a:pPr marL="342900" indent="-342900"/>
            <a:r>
              <a:rPr lang="en-US" sz="2800" i="1">
                <a:solidFill>
                  <a:srgbClr val="A50021"/>
                </a:solidFill>
                <a:latin typeface="Arial" charset="0"/>
              </a:rPr>
              <a:t> 3. Các ý trong một </a:t>
            </a:r>
            <a:r>
              <a:rPr lang="vi-VN" sz="2800" i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800" i="1">
                <a:solidFill>
                  <a:srgbClr val="A50021"/>
                </a:solidFill>
                <a:latin typeface="Arial" charset="0"/>
              </a:rPr>
              <a:t>oạn liệt kê.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381000" y="5791200"/>
            <a:ext cx="876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Hãy lấy ví dụ minh hoạ về việc sử dụng dấu gạch ngang?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1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3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5123" name="Text Box 24"/>
          <p:cNvSpPr txBox="1">
            <a:spLocks noChangeArrowheads="1"/>
          </p:cNvSpPr>
          <p:nvPr/>
        </p:nvSpPr>
        <p:spPr bwMode="auto">
          <a:xfrm>
            <a:off x="2133600" y="4572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5124" name="Text Box 25"/>
          <p:cNvSpPr txBox="1">
            <a:spLocks noChangeArrowheads="1"/>
          </p:cNvSpPr>
          <p:nvPr/>
        </p:nvSpPr>
        <p:spPr bwMode="auto">
          <a:xfrm>
            <a:off x="381000" y="78105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5125" name="WordArt 26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6" name="Text Box 27"/>
          <p:cNvSpPr txBox="1">
            <a:spLocks noChangeArrowheads="1"/>
          </p:cNvSpPr>
          <p:nvPr/>
        </p:nvSpPr>
        <p:spPr bwMode="auto">
          <a:xfrm>
            <a:off x="381000" y="1431925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II. Luyện tập</a:t>
            </a:r>
          </a:p>
        </p:txBody>
      </p:sp>
      <p:sp>
        <p:nvSpPr>
          <p:cNvPr id="5127" name="Text Box 28"/>
          <p:cNvSpPr txBox="1">
            <a:spLocks noChangeArrowheads="1"/>
          </p:cNvSpPr>
          <p:nvPr/>
        </p:nvSpPr>
        <p:spPr bwMode="auto">
          <a:xfrm>
            <a:off x="533400" y="1905000"/>
            <a:ext cx="8305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latin typeface="Arial" charset="0"/>
              </a:rPr>
              <a:t>1. Ghi những câu có chứa dấu gạch ngang trong mẩu chuyện Quà tặng cha (sách Tiếng Việt 4, tập hai, trang 46) ở cột A và nêu tác dụng của mỗi dấu câu vào cột B</a:t>
            </a:r>
          </a:p>
        </p:txBody>
      </p:sp>
      <p:graphicFrame>
        <p:nvGraphicFramePr>
          <p:cNvPr id="7243" name="Group 75"/>
          <p:cNvGraphicFramePr>
            <a:graphicFrameLocks noGrp="1"/>
          </p:cNvGraphicFramePr>
          <p:nvPr/>
        </p:nvGraphicFramePr>
        <p:xfrm>
          <a:off x="381000" y="3200400"/>
          <a:ext cx="8763000" cy="3571875"/>
        </p:xfrm>
        <a:graphic>
          <a:graphicData uri="http://schemas.openxmlformats.org/drawingml/2006/table">
            <a:tbl>
              <a:tblPr/>
              <a:tblGrid>
                <a:gridCol w="5287963"/>
                <a:gridCol w="3475037"/>
              </a:tblGrid>
              <a:tr h="609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A.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có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B.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dụng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của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dấu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gạch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ngang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2113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9" name="Text Box 40"/>
          <p:cNvSpPr txBox="1">
            <a:spLocks noChangeArrowheads="1"/>
          </p:cNvSpPr>
          <p:nvPr/>
        </p:nvSpPr>
        <p:spPr bwMode="auto">
          <a:xfrm>
            <a:off x="2895600" y="2819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</a:t>
            </a:r>
          </a:p>
        </p:txBody>
      </p:sp>
      <p:sp>
        <p:nvSpPr>
          <p:cNvPr id="5140" name="Text Box 41"/>
          <p:cNvSpPr txBox="1">
            <a:spLocks noChangeArrowheads="1"/>
          </p:cNvSpPr>
          <p:nvPr/>
        </p:nvSpPr>
        <p:spPr bwMode="auto">
          <a:xfrm>
            <a:off x="7162800" y="28194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381000" y="4038600"/>
            <a:ext cx="5181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>
                <a:latin typeface="Arial" charset="0"/>
              </a:rPr>
              <a:t>1. Một bữa Pa-xcan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i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âu về khuya, thấy bố mình – một viên chức tài chính – vẫn cặm cụi tr</a:t>
            </a:r>
            <a:r>
              <a:rPr lang="vi-VN" sz="1600">
                <a:latin typeface="Arial" charset="0"/>
              </a:rPr>
              <a:t>ư</a:t>
            </a:r>
            <a:r>
              <a:rPr lang="en-US" sz="1600">
                <a:latin typeface="Arial" charset="0"/>
              </a:rPr>
              <a:t>ớc bàn làm việc.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381000" y="487680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>
                <a:latin typeface="Arial" charset="0"/>
              </a:rPr>
              <a:t>2. “Những dãy tính cộng hàng ngàn con số, một công việc buồn tẻ làm sao” – Pa-xcan nghĩ  thầm.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381000" y="563880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>
                <a:latin typeface="Arial" charset="0"/>
              </a:rPr>
              <a:t>3. Con hi vọng món quà nhỏ này có thể làm bố bớt nhức </a:t>
            </a:r>
            <a:r>
              <a:rPr lang="vi-VN" sz="1600">
                <a:latin typeface="Arial" charset="0"/>
              </a:rPr>
              <a:t>đ</a:t>
            </a:r>
            <a:r>
              <a:rPr lang="en-US" sz="1600">
                <a:latin typeface="Arial" charset="0"/>
              </a:rPr>
              <a:t>ầu vì những con tính – Pa-xcan nói.</a:t>
            </a:r>
          </a:p>
        </p:txBody>
      </p:sp>
      <p:sp>
        <p:nvSpPr>
          <p:cNvPr id="7240" name="Text Box 72"/>
          <p:cNvSpPr txBox="1">
            <a:spLocks noChangeArrowheads="1"/>
          </p:cNvSpPr>
          <p:nvPr/>
        </p:nvSpPr>
        <p:spPr bwMode="auto">
          <a:xfrm>
            <a:off x="5715000" y="4114800"/>
            <a:ext cx="4267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A50021"/>
                </a:solidFill>
                <a:latin typeface="Arial" charset="0"/>
              </a:rPr>
              <a:t>Đánh dấu phần chú thích trong câu.</a:t>
            </a:r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5638800" y="4738688"/>
            <a:ext cx="4267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rgbClr val="A50021"/>
                </a:solidFill>
                <a:latin typeface="Arial" charset="0"/>
              </a:rPr>
              <a:t>Đánh dấu phần chú thích trong câu.</a:t>
            </a:r>
          </a:p>
        </p:txBody>
      </p:sp>
      <p:sp>
        <p:nvSpPr>
          <p:cNvPr id="7242" name="Text Box 74"/>
          <p:cNvSpPr txBox="1">
            <a:spLocks noChangeArrowheads="1"/>
          </p:cNvSpPr>
          <p:nvPr/>
        </p:nvSpPr>
        <p:spPr bwMode="auto">
          <a:xfrm>
            <a:off x="5657850" y="5448300"/>
            <a:ext cx="3581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rgbClr val="A50021"/>
                </a:solidFill>
                <a:latin typeface="Arial" charset="0"/>
              </a:rPr>
              <a:t>Dấu gạch ngang thứ nhất: Đánh dấu chỗ bắt </a:t>
            </a:r>
            <a:r>
              <a:rPr lang="vi-VN" sz="1600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1600">
                <a:solidFill>
                  <a:srgbClr val="A50021"/>
                </a:solidFill>
                <a:latin typeface="Arial" charset="0"/>
              </a:rPr>
              <a:t>ầu câu nói của Pa-xcan.</a:t>
            </a:r>
          </a:p>
          <a:p>
            <a:r>
              <a:rPr lang="en-US" sz="1600">
                <a:solidFill>
                  <a:srgbClr val="A50021"/>
                </a:solidFill>
                <a:latin typeface="Arial" charset="0"/>
              </a:rPr>
              <a:t>Dấu gạch ngang thứ hai: Đánh dấu phần chú thích</a:t>
            </a:r>
          </a:p>
        </p:txBody>
      </p:sp>
      <p:sp>
        <p:nvSpPr>
          <p:cNvPr id="5147" name="Text Box 76"/>
          <p:cNvSpPr txBox="1">
            <a:spLocks noChangeArrowheads="1"/>
          </p:cNvSpPr>
          <p:nvPr/>
        </p:nvSpPr>
        <p:spPr bwMode="auto">
          <a:xfrm>
            <a:off x="381000" y="1066800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Arial" charset="0"/>
              </a:rPr>
              <a:t>I: Nhận xét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3" grpId="0"/>
      <p:bldP spid="7214" grpId="0"/>
      <p:bldP spid="7215" grpId="0"/>
      <p:bldP spid="7240" grpId="0"/>
      <p:bldP spid="7241" grpId="0"/>
      <p:bldP spid="72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38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6147" name="Text Box 39"/>
          <p:cNvSpPr txBox="1">
            <a:spLocks noChangeArrowheads="1"/>
          </p:cNvSpPr>
          <p:nvPr/>
        </p:nvSpPr>
        <p:spPr bwMode="auto">
          <a:xfrm>
            <a:off x="2133600" y="5334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6148" name="Text Box 40"/>
          <p:cNvSpPr txBox="1">
            <a:spLocks noChangeArrowheads="1"/>
          </p:cNvSpPr>
          <p:nvPr/>
        </p:nvSpPr>
        <p:spPr bwMode="auto">
          <a:xfrm>
            <a:off x="381000" y="95885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6149" name="WordArt 41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50" name="Text Box 42"/>
          <p:cNvSpPr txBox="1">
            <a:spLocks noChangeArrowheads="1"/>
          </p:cNvSpPr>
          <p:nvPr/>
        </p:nvSpPr>
        <p:spPr bwMode="auto">
          <a:xfrm>
            <a:off x="381000" y="17526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660066"/>
                </a:solidFill>
                <a:latin typeface="Arial" charset="0"/>
              </a:rPr>
              <a:t>II. Luyện tập: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381000" y="2209800"/>
            <a:ext cx="8305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3333CC"/>
                </a:solidFill>
                <a:latin typeface="Arial" charset="0"/>
              </a:rPr>
              <a:t>2. Viết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oạn v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ă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n kể lại một cuộc nói chuyện giữa bố hoặc mẹ với em về tình hình học tập của em trong tuần qua trong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ó có sử dụng dấu gạch ngang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ể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ánh dấu các câu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ối thoại và </a:t>
            </a:r>
            <a:r>
              <a:rPr lang="vi-VN" sz="20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3333CC"/>
                </a:solidFill>
                <a:latin typeface="Arial" charset="0"/>
              </a:rPr>
              <a:t>ánh dấu phần chú thích.</a:t>
            </a:r>
          </a:p>
        </p:txBody>
      </p:sp>
      <p:sp>
        <p:nvSpPr>
          <p:cNvPr id="6152" name="Text Box 44"/>
          <p:cNvSpPr txBox="1">
            <a:spLocks noChangeArrowheads="1"/>
          </p:cNvSpPr>
          <p:nvPr/>
        </p:nvSpPr>
        <p:spPr bwMode="auto">
          <a:xfrm>
            <a:off x="381000" y="1339850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Arial" charset="0"/>
              </a:rPr>
              <a:t>I: Nhận xét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3657600" y="36576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A50021"/>
                </a:solidFill>
                <a:latin typeface="Arial" charset="0"/>
              </a:rPr>
              <a:t>Bài làm</a:t>
            </a: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304800" y="4114800"/>
            <a:ext cx="88392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latin typeface="Arial" charset="0"/>
              </a:rPr>
              <a:t>Cuối tuần,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ờng lệ mẹ tôi hỏi: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Nào con trai, hãy báo cáo kết quả Học tập của mình cho cả nhà nghe.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a mẹ! Con học rất tốt. Bài v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 lần này con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iểm 9,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iểm cao nhất lớp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ấy mẹ ạ!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Thế 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! Con mẹ ngoan lắm! Cố gắng lên con nhé! Mẹ tôi dịu dàng nói và nhìn sang Bống – em gái tôi – nói nựng: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sz="2000">
                <a:latin typeface="Arial" charset="0"/>
              </a:rPr>
              <a:t> Bống thấy anh Minh nhà mình có giỏi không?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/>
      <p:bldP spid="8237" grpId="0"/>
      <p:bldP spid="82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31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419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66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từ và câu</a:t>
            </a:r>
          </a:p>
        </p:txBody>
      </p:sp>
      <p:sp>
        <p:nvSpPr>
          <p:cNvPr id="7171" name="Text Box 32"/>
          <p:cNvSpPr txBox="1">
            <a:spLocks noChangeArrowheads="1"/>
          </p:cNvSpPr>
          <p:nvPr/>
        </p:nvSpPr>
        <p:spPr bwMode="auto">
          <a:xfrm>
            <a:off x="2133600" y="533400"/>
            <a:ext cx="571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CC0000"/>
                </a:solidFill>
                <a:latin typeface="Arial" charset="0"/>
              </a:rPr>
              <a:t>TIẾT 45: DẤU GẠCH NGANG</a:t>
            </a:r>
          </a:p>
        </p:txBody>
      </p:sp>
      <p:sp>
        <p:nvSpPr>
          <p:cNvPr id="7172" name="Text Box 33"/>
          <p:cNvSpPr txBox="1">
            <a:spLocks noChangeArrowheads="1"/>
          </p:cNvSpPr>
          <p:nvPr/>
        </p:nvSpPr>
        <p:spPr bwMode="auto">
          <a:xfrm>
            <a:off x="457200" y="914400"/>
            <a:ext cx="525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3333CC"/>
                </a:solidFill>
                <a:latin typeface="Arial" charset="0"/>
              </a:rPr>
              <a:t>HOẠT ĐỘNG 2: BÀI MỚI</a:t>
            </a:r>
          </a:p>
        </p:txBody>
      </p:sp>
      <p:sp>
        <p:nvSpPr>
          <p:cNvPr id="7173" name="WordArt 34"/>
          <p:cNvSpPr>
            <a:spLocks noChangeArrowheads="1" noChangeShapeType="1" noTextEdit="1"/>
          </p:cNvSpPr>
          <p:nvPr/>
        </p:nvSpPr>
        <p:spPr bwMode="auto">
          <a:xfrm>
            <a:off x="1752600" y="76200"/>
            <a:ext cx="5715000" cy="15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000" kern="10">
              <a:ln w="9525">
                <a:noFill/>
                <a:round/>
                <a:headEnd/>
                <a:tailE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174" name="Text Box 35"/>
          <p:cNvSpPr txBox="1">
            <a:spLocks noChangeArrowheads="1"/>
          </p:cNvSpPr>
          <p:nvPr/>
        </p:nvSpPr>
        <p:spPr bwMode="auto">
          <a:xfrm>
            <a:off x="457200" y="2041525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u="sng">
                <a:solidFill>
                  <a:srgbClr val="660066"/>
                </a:solidFill>
                <a:latin typeface="Arial" charset="0"/>
              </a:rPr>
              <a:t>III. Củng cố: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57200" y="2990850"/>
            <a:ext cx="8305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Trả lời:</a:t>
            </a:r>
          </a:p>
          <a:p>
            <a:pPr marL="342900" indent="-342900" algn="just">
              <a:spcBef>
                <a:spcPct val="50000"/>
              </a:spcBef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Dấu gạch ngang dùng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ể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ánh dấu: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Chỗ bắt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ầu lời nói của nhân vật trong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ối thoại.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Phần chú thích trong câu.</a:t>
            </a:r>
          </a:p>
          <a:p>
            <a:pPr marL="342900" indent="-342900" algn="just">
              <a:spcBef>
                <a:spcPct val="50000"/>
              </a:spcBef>
              <a:buFontTx/>
              <a:buAutoNum type="arabicPeriod"/>
            </a:pPr>
            <a:r>
              <a:rPr lang="en-US" sz="2400" b="1">
                <a:solidFill>
                  <a:srgbClr val="A50021"/>
                </a:solidFill>
                <a:latin typeface="Arial" charset="0"/>
              </a:rPr>
              <a:t>Các ý trong một </a:t>
            </a:r>
            <a:r>
              <a:rPr lang="vi-VN" sz="2400" b="1">
                <a:solidFill>
                  <a:srgbClr val="A50021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A50021"/>
                </a:solidFill>
                <a:latin typeface="Arial" charset="0"/>
              </a:rPr>
              <a:t>oạn liệt kê.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57200" y="25146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>
                <a:solidFill>
                  <a:srgbClr val="3333CC"/>
                </a:solidFill>
                <a:latin typeface="Arial" charset="0"/>
              </a:rPr>
              <a:t>Hỏi:</a:t>
            </a:r>
            <a:r>
              <a:rPr lang="en-US" sz="2400" b="1">
                <a:solidFill>
                  <a:srgbClr val="3333CC"/>
                </a:solidFill>
                <a:latin typeface="Arial" charset="0"/>
              </a:rPr>
              <a:t> Dấu gạch ngang dùng </a:t>
            </a:r>
            <a:r>
              <a:rPr lang="vi-VN" sz="2400" b="1">
                <a:solidFill>
                  <a:srgbClr val="3333CC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3333CC"/>
                </a:solidFill>
                <a:latin typeface="Arial" charset="0"/>
              </a:rPr>
              <a:t>ể làm gì?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457200" y="577532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>
                <a:solidFill>
                  <a:srgbClr val="800080"/>
                </a:solidFill>
                <a:latin typeface="Arial" charset="0"/>
              </a:rPr>
              <a:t>Dặn dò: Về nhà học thuộc phần ghi nhớ. Viết một </a:t>
            </a:r>
            <a:r>
              <a:rPr lang="vi-VN" sz="2400" b="1">
                <a:solidFill>
                  <a:srgbClr val="800080"/>
                </a:solidFill>
                <a:latin typeface="Arial" charset="0"/>
              </a:rPr>
              <a:t>đ</a:t>
            </a:r>
            <a:r>
              <a:rPr lang="en-US" sz="2400" b="1">
                <a:solidFill>
                  <a:srgbClr val="800080"/>
                </a:solidFill>
                <a:latin typeface="Arial" charset="0"/>
              </a:rPr>
              <a:t>oạn v</a:t>
            </a:r>
            <a:r>
              <a:rPr lang="vi-VN" sz="2400" b="1">
                <a:solidFill>
                  <a:srgbClr val="800080"/>
                </a:solidFill>
                <a:latin typeface="Arial" charset="0"/>
              </a:rPr>
              <a:t>ă</a:t>
            </a:r>
            <a:r>
              <a:rPr lang="en-US" sz="2400" b="1">
                <a:solidFill>
                  <a:srgbClr val="800080"/>
                </a:solidFill>
                <a:latin typeface="Arial" charset="0"/>
              </a:rPr>
              <a:t>n có sử dụng dấu gạch ngang.</a:t>
            </a:r>
          </a:p>
        </p:txBody>
      </p:sp>
      <p:sp>
        <p:nvSpPr>
          <p:cNvPr id="7178" name="Text Box 39"/>
          <p:cNvSpPr txBox="1">
            <a:spLocks noChangeArrowheads="1"/>
          </p:cNvSpPr>
          <p:nvPr/>
        </p:nvSpPr>
        <p:spPr bwMode="auto">
          <a:xfrm>
            <a:off x="457200" y="1644650"/>
            <a:ext cx="5105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u="sng">
                <a:solidFill>
                  <a:srgbClr val="660066"/>
                </a:solidFill>
                <a:latin typeface="Arial" charset="0"/>
              </a:rPr>
              <a:t>II. Luyện tập:</a:t>
            </a:r>
          </a:p>
        </p:txBody>
      </p:sp>
      <p:sp>
        <p:nvSpPr>
          <p:cNvPr id="7179" name="Text Box 40"/>
          <p:cNvSpPr txBox="1">
            <a:spLocks noChangeArrowheads="1"/>
          </p:cNvSpPr>
          <p:nvPr/>
        </p:nvSpPr>
        <p:spPr bwMode="auto">
          <a:xfrm>
            <a:off x="457200" y="1279525"/>
            <a:ext cx="51054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>
                <a:solidFill>
                  <a:srgbClr val="800080"/>
                </a:solidFill>
                <a:latin typeface="Arial" charset="0"/>
              </a:rPr>
              <a:t>I: Nhận xét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2" grpId="0"/>
      <p:bldP spid="9253" grpId="0"/>
      <p:bldP spid="925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896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0988301040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Vithanh2015@yahoo.com</dc:creator>
  <cp:lastModifiedBy>CSTeam</cp:lastModifiedBy>
  <cp:revision>105</cp:revision>
  <dcterms:created xsi:type="dcterms:W3CDTF">2008-12-28T03:28:07Z</dcterms:created>
  <dcterms:modified xsi:type="dcterms:W3CDTF">2016-06-30T01:51:02Z</dcterms:modified>
</cp:coreProperties>
</file>